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6" r:id="rId2"/>
    <p:sldId id="275" r:id="rId3"/>
    <p:sldId id="287" r:id="rId4"/>
    <p:sldId id="267" r:id="rId5"/>
    <p:sldId id="270" r:id="rId6"/>
    <p:sldId id="288" r:id="rId7"/>
    <p:sldId id="276" r:id="rId8"/>
    <p:sldId id="277" r:id="rId9"/>
    <p:sldId id="278" r:id="rId10"/>
    <p:sldId id="279" r:id="rId11"/>
    <p:sldId id="286" r:id="rId12"/>
    <p:sldId id="281" r:id="rId13"/>
    <p:sldId id="282" r:id="rId14"/>
    <p:sldId id="283" r:id="rId15"/>
    <p:sldId id="285" r:id="rId16"/>
    <p:sldId id="284" r:id="rId17"/>
    <p:sldId id="280" r:id="rId18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irectv2.altran.com/com/Belux/PIO/BD/DelGov/TeamRepo/AO%20-%20FLAG%20studie/3%20Work%20in%20progress/Phase%202/Flemish%20aerospace%20company%20book%20analysis%20and%20map/Flemish_aerospace_company_book_analysis_v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irectv2.altran.com/com/Belux/PIO/BD/DelGov/TeamRepo/AO%20-%20FLAG%20studie/3%20Work%20in%20progress/Phase%202/Flemish%20aerospace%20company%20book%20analysis%20and%20map/Flemish_aerospace_company_book_analysis_v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/>
              <a:t>7 </a:t>
            </a:r>
            <a:r>
              <a:rPr lang="nl-BE" dirty="0" err="1"/>
              <a:t>years</a:t>
            </a:r>
            <a:r>
              <a:rPr lang="nl-BE" dirty="0"/>
              <a:t> of </a:t>
            </a:r>
            <a:r>
              <a:rPr lang="nl-BE" dirty="0" err="1"/>
              <a:t>growth</a:t>
            </a:r>
            <a:endParaRPr lang="nl-BE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Turnover</c:v>
                </c:pt>
                <c:pt idx="1">
                  <c:v>FTE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520</c:v>
                </c:pt>
                <c:pt idx="1">
                  <c:v>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57-4427-8489-7B81883944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Turnover</c:v>
                </c:pt>
                <c:pt idx="1">
                  <c:v>FTE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1100</c:v>
                </c:pt>
                <c:pt idx="1">
                  <c:v>3200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57-4427-8489-7B8188394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872704"/>
        <c:axId val="156874240"/>
      </c:barChart>
      <c:catAx>
        <c:axId val="15687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74240"/>
        <c:crosses val="autoZero"/>
        <c:auto val="1"/>
        <c:lblAlgn val="ctr"/>
        <c:lblOffset val="100"/>
        <c:noMultiLvlLbl val="0"/>
      </c:catAx>
      <c:valAx>
        <c:axId val="15687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7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82504141678119"/>
          <c:y val="0.13357824618666891"/>
          <c:w val="0.36869791655478001"/>
          <c:h val="0.70441212520106122"/>
        </c:manualLayout>
      </c:layout>
      <c:pieChart>
        <c:varyColors val="1"/>
        <c:ser>
          <c:idx val="0"/>
          <c:order val="0"/>
          <c:explosion val="25"/>
          <c:dLbls>
            <c:delete val="1"/>
          </c:dLbls>
          <c:cat>
            <c:strRef>
              <c:f>'Companies &amp; Research Centers'!$J$253:$J$260</c:f>
              <c:strCache>
                <c:ptCount val="8"/>
                <c:pt idx="0">
                  <c:v>Structures and Machining</c:v>
                </c:pt>
                <c:pt idx="1">
                  <c:v>MRO</c:v>
                </c:pt>
                <c:pt idx="2">
                  <c:v>Training and Services</c:v>
                </c:pt>
                <c:pt idx="3">
                  <c:v>Avionics, Systems &amp; Sensors</c:v>
                </c:pt>
                <c:pt idx="4">
                  <c:v>Raw Materials and Components</c:v>
                </c:pt>
                <c:pt idx="5">
                  <c:v>Tools and Processes</c:v>
                </c:pt>
                <c:pt idx="6">
                  <c:v>Services and Consulting</c:v>
                </c:pt>
                <c:pt idx="7">
                  <c:v>Test Equipment</c:v>
                </c:pt>
              </c:strCache>
            </c:strRef>
          </c:cat>
          <c:val>
            <c:numRef>
              <c:f>'Companies &amp; Research Centers'!$K$253:$K$260</c:f>
              <c:numCache>
                <c:formatCode>#,##0\ [$€-813]</c:formatCode>
                <c:ptCount val="8"/>
                <c:pt idx="0">
                  <c:v>389000000</c:v>
                </c:pt>
                <c:pt idx="1">
                  <c:v>204000000</c:v>
                </c:pt>
                <c:pt idx="2">
                  <c:v>130000000</c:v>
                </c:pt>
                <c:pt idx="3">
                  <c:v>116000000</c:v>
                </c:pt>
                <c:pt idx="4">
                  <c:v>54000000</c:v>
                </c:pt>
                <c:pt idx="5">
                  <c:v>7000000</c:v>
                </c:pt>
                <c:pt idx="6">
                  <c:v>6000000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7F0-4D46-B5C2-395EAB52FD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04768153980764E-2"/>
          <c:y val="0.11342592592592612"/>
          <c:w val="0.46388888888889068"/>
          <c:h val="0.77314814814815014"/>
        </c:manualLayout>
      </c:layout>
      <c:pieChart>
        <c:varyColors val="1"/>
        <c:ser>
          <c:idx val="0"/>
          <c:order val="0"/>
          <c:explosion val="25"/>
          <c:dLbls>
            <c:delete val="1"/>
          </c:dLbls>
          <c:cat>
            <c:strRef>
              <c:f>'[Flemish_aerospace_company_book_analysis_v11.xlsx]Companies &amp; Research Centers'!$J$267:$J$274</c:f>
              <c:strCache>
                <c:ptCount val="8"/>
                <c:pt idx="0">
                  <c:v>Structures and Machining</c:v>
                </c:pt>
                <c:pt idx="1">
                  <c:v>MRO</c:v>
                </c:pt>
                <c:pt idx="2">
                  <c:v>Avionics, Systems &amp; Sensors</c:v>
                </c:pt>
                <c:pt idx="3">
                  <c:v>Raw Materials and Components</c:v>
                </c:pt>
                <c:pt idx="4">
                  <c:v>Training and Services</c:v>
                </c:pt>
                <c:pt idx="5">
                  <c:v>Services and Consulting</c:v>
                </c:pt>
                <c:pt idx="6">
                  <c:v>Tools and Processes</c:v>
                </c:pt>
                <c:pt idx="7">
                  <c:v>Test Equipment</c:v>
                </c:pt>
              </c:strCache>
            </c:strRef>
          </c:cat>
          <c:val>
            <c:numRef>
              <c:f>'[Flemish_aerospace_company_book_analysis_v11.xlsx]Companies &amp; Research Centers'!$K$267:$K$274</c:f>
              <c:numCache>
                <c:formatCode>#,##0</c:formatCode>
                <c:ptCount val="8"/>
                <c:pt idx="0">
                  <c:v>1490</c:v>
                </c:pt>
                <c:pt idx="1">
                  <c:v>910</c:v>
                </c:pt>
                <c:pt idx="2">
                  <c:v>260</c:v>
                </c:pt>
                <c:pt idx="3">
                  <c:v>240</c:v>
                </c:pt>
                <c:pt idx="4">
                  <c:v>200</c:v>
                </c:pt>
                <c:pt idx="5">
                  <c:v>50</c:v>
                </c:pt>
                <c:pt idx="6">
                  <c:v>10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D8-459F-B68B-10A86B0CA8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3F873-7584-489B-A0C0-F3EBABD3755F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28103-98C2-4626-99D3-D4C9AD40E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794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41E"/>
                </a:solidFill>
              </a:defRPr>
            </a:lvl1pPr>
          </a:lstStyle>
          <a:p>
            <a:r>
              <a:rPr lang="nl-BE"/>
              <a:t>China-Belgium Innovation Dialogue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34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42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730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404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779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724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39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583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004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89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53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A5BAF-2180-4B8D-920B-54D22F2019F8}" type="datetimeFigureOut">
              <a:rPr lang="nl-BE" smtClean="0"/>
              <a:t>28/03/2017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172200" y="463034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China-Belgium Innovation Dialogue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D7D2-4D3D-41B8-A4CC-219180AF606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474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C75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C75B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C75B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C75B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C75B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C75B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emf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1904" y="987574"/>
            <a:ext cx="5974432" cy="1102519"/>
          </a:xfrm>
        </p:spPr>
        <p:txBody>
          <a:bodyPr>
            <a:noAutofit/>
          </a:bodyPr>
          <a:lstStyle/>
          <a:p>
            <a:r>
              <a:rPr lang="en-US" sz="3200" dirty="0"/>
              <a:t>The Flemish Aerospace Group (FLAG) and </a:t>
            </a:r>
            <a:r>
              <a:rPr lang="en-US" sz="3200" dirty="0" smtClean="0"/>
              <a:t>success </a:t>
            </a:r>
            <a:r>
              <a:rPr lang="en-US" sz="3200" dirty="0"/>
              <a:t>stories of research and development in the Flemish aviation sector.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5076056" y="3219822"/>
            <a:ext cx="3384376" cy="1165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F7941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 smtClean="0"/>
          </a:p>
          <a:p>
            <a:r>
              <a:rPr lang="nl-BE" sz="1600" u="sng" dirty="0">
                <a:solidFill>
                  <a:srgbClr val="1C75BC"/>
                </a:solidFill>
                <a:latin typeface="+mj-lt"/>
                <a:ea typeface="+mj-ea"/>
                <a:cs typeface="+mj-cs"/>
              </a:rPr>
              <a:t>Helge </a:t>
            </a:r>
            <a:r>
              <a:rPr lang="nl-BE" sz="1600" u="sng" dirty="0" smtClean="0">
                <a:solidFill>
                  <a:srgbClr val="1C75BC"/>
                </a:solidFill>
                <a:latin typeface="+mj-lt"/>
                <a:ea typeface="+mj-ea"/>
                <a:cs typeface="+mj-cs"/>
              </a:rPr>
              <a:t>Pfeiffer</a:t>
            </a: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 Leuven (University of Leuven) - LASA</a:t>
            </a: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FLAG – Technology Working group</a:t>
            </a:r>
            <a:endParaRPr lang="nl-BE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611560" y="3651870"/>
            <a:ext cx="345638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F7941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 smtClean="0">
                <a:solidFill>
                  <a:srgbClr val="1C75BC"/>
                </a:solidFill>
                <a:latin typeface="+mj-lt"/>
                <a:ea typeface="+mj-ea"/>
                <a:cs typeface="+mj-cs"/>
              </a:rPr>
              <a:t>Kris Van der Plas</a:t>
            </a:r>
            <a:endParaRPr lang="nl-BE" sz="1600" dirty="0">
              <a:solidFill>
                <a:srgbClr val="1C75BC"/>
              </a:solidFill>
              <a:latin typeface="+mj-lt"/>
              <a:ea typeface="+mj-ea"/>
              <a:cs typeface="+mj-cs"/>
            </a:endParaRP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FLAG – Managing Director</a:t>
            </a:r>
            <a:endParaRPr lang="nl-BE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Existing</a:t>
            </a:r>
            <a:r>
              <a:rPr lang="nl-BE" dirty="0"/>
              <a:t> cooperation – Siemens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55" y="987574"/>
            <a:ext cx="6830491" cy="35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Academic aviation research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From</a:t>
            </a:r>
            <a:r>
              <a:rPr lang="nl-BE" dirty="0" smtClean="0"/>
              <a:t> research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products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</p:spTree>
    <p:extLst>
      <p:ext uri="{BB962C8B-B14F-4D97-AF65-F5344CB8AC3E}">
        <p14:creationId xmlns:p14="http://schemas.microsoft.com/office/powerpoint/2010/main" val="25079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dirty="0" err="1" smtClean="0"/>
              <a:t>Examples</a:t>
            </a:r>
            <a:r>
              <a:rPr lang="nl-BE" sz="4000" dirty="0" smtClean="0"/>
              <a:t> </a:t>
            </a:r>
            <a:r>
              <a:rPr lang="nl-BE" sz="4000" dirty="0" err="1" smtClean="0"/>
              <a:t>from</a:t>
            </a:r>
            <a:r>
              <a:rPr lang="nl-BE" sz="4000" dirty="0" smtClean="0"/>
              <a:t> </a:t>
            </a:r>
            <a:r>
              <a:rPr lang="nl-BE" sz="4000" dirty="0" err="1" smtClean="0"/>
              <a:t>the</a:t>
            </a:r>
            <a:r>
              <a:rPr lang="nl-BE" sz="4000" dirty="0" smtClean="0"/>
              <a:t> </a:t>
            </a:r>
            <a:br>
              <a:rPr lang="nl-BE" sz="4000" dirty="0" smtClean="0"/>
            </a:br>
            <a:r>
              <a:rPr lang="nl-BE" sz="4000" dirty="0" smtClean="0"/>
              <a:t>University of Leuven (KU Leuven)</a:t>
            </a:r>
            <a:endParaRPr lang="nl-BE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973" y="1539330"/>
            <a:ext cx="5184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9"/>
          <a:stretch/>
        </p:blipFill>
        <p:spPr bwMode="auto">
          <a:xfrm>
            <a:off x="611560" y="2499742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98" y="2444777"/>
            <a:ext cx="1394581" cy="73158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55976" y="3291830"/>
            <a:ext cx="4557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C75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dirty="0"/>
              <a:t>Leuven C</a:t>
            </a:r>
            <a:r>
              <a:rPr lang="nl-BE" sz="2000" dirty="0" smtClean="0"/>
              <a:t>entre </a:t>
            </a:r>
            <a:r>
              <a:rPr lang="nl-BE" sz="2000" dirty="0" err="1"/>
              <a:t>f</a:t>
            </a:r>
            <a:r>
              <a:rPr lang="nl-BE" sz="2000" dirty="0" err="1" smtClean="0"/>
              <a:t>or</a:t>
            </a:r>
            <a:r>
              <a:rPr lang="nl-BE" sz="2000" dirty="0" smtClean="0"/>
              <a:t> </a:t>
            </a:r>
            <a:r>
              <a:rPr lang="nl-BE" sz="2000" dirty="0"/>
              <a:t>Aero &amp; Space </a:t>
            </a:r>
            <a:endParaRPr lang="nl-BE" sz="2000" dirty="0" smtClean="0"/>
          </a:p>
          <a:p>
            <a:r>
              <a:rPr lang="nl-BE" sz="2000" dirty="0" err="1"/>
              <a:t>S</a:t>
            </a:r>
            <a:r>
              <a:rPr lang="nl-BE" sz="2000" dirty="0" err="1" smtClean="0"/>
              <a:t>cience</a:t>
            </a:r>
            <a:r>
              <a:rPr lang="nl-BE" sz="2000" dirty="0"/>
              <a:t>, T</a:t>
            </a:r>
            <a:r>
              <a:rPr lang="nl-BE" sz="2000" dirty="0" smtClean="0"/>
              <a:t>echnology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smtClean="0"/>
              <a:t>Applications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1766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162882"/>
            <a:ext cx="5184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9"/>
          <a:stretch/>
        </p:blipFill>
        <p:spPr bwMode="auto">
          <a:xfrm>
            <a:off x="7236296" y="342902"/>
            <a:ext cx="1152128" cy="7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8091" y="3510756"/>
            <a:ext cx="2502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Optimisation</a:t>
            </a:r>
            <a:r>
              <a:rPr lang="nl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nl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reinforcement</a:t>
            </a:r>
            <a:r>
              <a:rPr lang="nl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structure</a:t>
            </a:r>
            <a:r>
              <a:rPr lang="nl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3D </a:t>
            </a:r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reinforced</a:t>
            </a:r>
            <a:r>
              <a:rPr lang="nl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composite</a:t>
            </a:r>
            <a:r>
              <a:rPr lang="nl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fan </a:t>
            </a:r>
            <a:r>
              <a:rPr lang="nl-B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blades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7824" y="3987641"/>
            <a:ext cx="3573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Digital image </a:t>
            </a:r>
            <a:r>
              <a:rPr lang="nl-B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correlation</a:t>
            </a:r>
            <a:r>
              <a:rPr lang="nl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</a:t>
            </a:r>
            <a:r>
              <a:rPr lang="nl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stress/</a:t>
            </a:r>
            <a:r>
              <a:rPr lang="nl-B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strain</a:t>
            </a:r>
            <a:endParaRPr lang="nl-BE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 and damage detection</a:t>
            </a:r>
            <a:endParaRPr lang="nl-B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4093" y="2431729"/>
            <a:ext cx="2016224" cy="1660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94093" y="4075207"/>
            <a:ext cx="2226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Acoustic and Vibration 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Aeronautics</a:t>
            </a:r>
            <a:endParaRPr lang="nl-B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94" y="790721"/>
            <a:ext cx="3878382" cy="1311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7594" y="2029151"/>
            <a:ext cx="3617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Air cargo selection and weight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balancing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fuel saving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960" y="786515"/>
            <a:ext cx="1862484" cy="11888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99992" y="1882878"/>
            <a:ext cx="3697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Unmanned Aerial Vehicles (UAV’s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for fast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autonomous delivery or surveillance</a:t>
            </a:r>
            <a:endParaRPr lang="nl-B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2724726"/>
            <a:ext cx="1296144" cy="8180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6601" y="2544494"/>
            <a:ext cx="2048086" cy="14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411510"/>
            <a:ext cx="5184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78" y="1377092"/>
            <a:ext cx="1357627" cy="16267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568" y="3059318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Additive manufacturing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665" y="1533324"/>
            <a:ext cx="2079455" cy="17656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03848" y="3363838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Metamaterials for highly advanced sound isolations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7977" y="2978347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Master Course on Aeronautics and Astronautics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146" y="1550254"/>
            <a:ext cx="1333333" cy="143809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9"/>
          <a:stretch/>
        </p:blipFill>
        <p:spPr bwMode="auto">
          <a:xfrm>
            <a:off x="7236296" y="342902"/>
            <a:ext cx="1152128" cy="78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7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411510"/>
            <a:ext cx="5184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9"/>
          <a:stretch/>
        </p:blipFill>
        <p:spPr bwMode="auto">
          <a:xfrm>
            <a:off x="7236296" y="342902"/>
            <a:ext cx="1152128" cy="78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84" y="1131590"/>
            <a:ext cx="2676406" cy="2013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1560" y="3082600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Water leakage monitoring in aircraft by permanent sensor networks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7806"/>
          <a:stretch/>
        </p:blipFill>
        <p:spPr>
          <a:xfrm>
            <a:off x="3419872" y="1348151"/>
            <a:ext cx="4857750" cy="734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139702"/>
            <a:ext cx="2549099" cy="2145217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24" y="2313051"/>
            <a:ext cx="2668738" cy="135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55776" y="3710561"/>
            <a:ext cx="3060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in airborne operations since 2011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411510"/>
            <a:ext cx="5184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7023" y="2593010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http://flag.be/site/wp-content/uploads/2015/11/AVIATION-SCIENCE-AT-THE-KU-LEUVEN.pdf</a:t>
            </a:r>
          </a:p>
        </p:txBody>
      </p:sp>
    </p:spTree>
    <p:extLst>
      <p:ext uri="{BB962C8B-B14F-4D97-AF65-F5344CB8AC3E}">
        <p14:creationId xmlns:p14="http://schemas.microsoft.com/office/powerpoint/2010/main" val="21882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845232"/>
            <a:ext cx="7772400" cy="1102519"/>
          </a:xfrm>
        </p:spPr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2700338"/>
            <a:ext cx="3528392" cy="1599604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  <a:p>
            <a:r>
              <a:rPr lang="nl-BE" sz="8000" dirty="0" smtClean="0"/>
              <a:t>Kris Van der Plas</a:t>
            </a:r>
          </a:p>
          <a:p>
            <a:r>
              <a:rPr lang="nl-BE" sz="4800" dirty="0" smtClean="0"/>
              <a:t>kris.vanderplas@flag.be</a:t>
            </a:r>
          </a:p>
          <a:p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FLAG</a:t>
            </a:r>
            <a:endParaRPr lang="nl-BE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sz="4800" dirty="0" smtClean="0"/>
              <a:t>Managing Director</a:t>
            </a:r>
          </a:p>
          <a:p>
            <a:endParaRPr lang="nl-BE" sz="4800" dirty="0"/>
          </a:p>
          <a:p>
            <a:r>
              <a:rPr lang="nl-BE" sz="4800" dirty="0"/>
              <a:t>Auguste </a:t>
            </a:r>
            <a:r>
              <a:rPr lang="nl-BE" sz="4800" dirty="0" err="1"/>
              <a:t>Reyerslaan</a:t>
            </a:r>
            <a:r>
              <a:rPr lang="nl-BE" sz="4800" dirty="0"/>
              <a:t> </a:t>
            </a:r>
            <a:r>
              <a:rPr lang="nl-BE" sz="4800" dirty="0" smtClean="0"/>
              <a:t>80</a:t>
            </a:r>
          </a:p>
          <a:p>
            <a:r>
              <a:rPr lang="nl-BE" sz="4800" dirty="0" smtClean="0"/>
              <a:t>B </a:t>
            </a:r>
            <a:r>
              <a:rPr lang="nl-BE" sz="4800" dirty="0"/>
              <a:t>- 1030 Brussel | Belgium</a:t>
            </a:r>
          </a:p>
          <a:p>
            <a:r>
              <a:rPr lang="nl-BE" sz="4800" dirty="0" smtClean="0"/>
              <a:t>Mobile</a:t>
            </a:r>
            <a:r>
              <a:rPr lang="nl-BE" sz="4800" dirty="0"/>
              <a:t>: +32 (0)497 47 74 95</a:t>
            </a:r>
            <a:endParaRPr lang="nl-BE" sz="4800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5364088" y="2690368"/>
            <a:ext cx="3528392" cy="1815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F7941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 smtClean="0"/>
          </a:p>
          <a:p>
            <a:r>
              <a:rPr lang="nl-BE" sz="8000" dirty="0" smtClean="0"/>
              <a:t>Helge Pfeiffer</a:t>
            </a:r>
          </a:p>
          <a:p>
            <a:r>
              <a:rPr lang="nl-BE" sz="4800" dirty="0" smtClean="0"/>
              <a:t>helge.pfeiffer@kuleuven.be</a:t>
            </a:r>
          </a:p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 Leuven (University of Leuven) - LASA</a:t>
            </a:r>
            <a:endParaRPr lang="nl-BE" sz="4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800" dirty="0"/>
              <a:t>Industrial research manager and senior </a:t>
            </a:r>
            <a:r>
              <a:rPr lang="en-US" sz="4800" dirty="0" smtClean="0"/>
              <a:t>researcher</a:t>
            </a:r>
          </a:p>
          <a:p>
            <a:endParaRPr lang="nl-BE" sz="4800" dirty="0" smtClean="0"/>
          </a:p>
          <a:p>
            <a:r>
              <a:rPr lang="nl-BE" sz="4800" dirty="0" smtClean="0"/>
              <a:t>Kasteelpark Arenberg 44 bus 2450</a:t>
            </a:r>
          </a:p>
          <a:p>
            <a:r>
              <a:rPr lang="nl-BE" sz="4800" dirty="0" smtClean="0"/>
              <a:t>B – 3001 Leuven | Belgium</a:t>
            </a:r>
          </a:p>
          <a:p>
            <a:r>
              <a:rPr lang="nl-BE" sz="4800" dirty="0" smtClean="0"/>
              <a:t>Tel: +32 (16) 32 12 32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747" y="2305344"/>
            <a:ext cx="909253" cy="322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377487"/>
            <a:ext cx="955110" cy="3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519" y="1131590"/>
            <a:ext cx="4214961" cy="322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Dutch speaking part of Belgium</a:t>
            </a:r>
          </a:p>
          <a:p>
            <a:r>
              <a:rPr lang="en-GB" dirty="0"/>
              <a:t>Capital = Brussels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</p:spTree>
    <p:extLst>
      <p:ext uri="{BB962C8B-B14F-4D97-AF65-F5344CB8AC3E}">
        <p14:creationId xmlns:p14="http://schemas.microsoft.com/office/powerpoint/2010/main" val="5929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8274" y="771550"/>
            <a:ext cx="7772400" cy="1102519"/>
          </a:xfrm>
        </p:spPr>
        <p:txBody>
          <a:bodyPr>
            <a:noAutofit/>
          </a:bodyPr>
          <a:lstStyle/>
          <a:p>
            <a:r>
              <a:rPr lang="en-GB" dirty="0" smtClean="0"/>
              <a:t>FLAG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Flemish Aerospace Group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2" y="500771"/>
            <a:ext cx="1323715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427" y="471513"/>
            <a:ext cx="1346435" cy="36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732" y="2536839"/>
            <a:ext cx="1652708" cy="162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0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 smtClean="0"/>
              <a:t>numbers</a:t>
            </a:r>
            <a:r>
              <a:rPr lang="nl-BE" dirty="0" smtClean="0"/>
              <a:t> of </a:t>
            </a:r>
            <a:r>
              <a:rPr lang="nl-BE" dirty="0" err="1" smtClean="0"/>
              <a:t>our</a:t>
            </a:r>
            <a:r>
              <a:rPr lang="nl-BE" dirty="0" smtClean="0"/>
              <a:t> members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err="1"/>
              <a:t>Annual</a:t>
            </a:r>
            <a:r>
              <a:rPr lang="nl-BE" sz="2000" dirty="0"/>
              <a:t> turnover &gt; 1,1 </a:t>
            </a:r>
            <a:r>
              <a:rPr lang="nl-BE" sz="2000" dirty="0" err="1"/>
              <a:t>billion</a:t>
            </a:r>
            <a:r>
              <a:rPr lang="nl-BE" sz="2000" dirty="0"/>
              <a:t> € (2014)</a:t>
            </a:r>
          </a:p>
          <a:p>
            <a:r>
              <a:rPr lang="nl-BE" sz="2000" dirty="0"/>
              <a:t>&gt; 3200 employees (2014)</a:t>
            </a:r>
          </a:p>
          <a:p>
            <a:r>
              <a:rPr lang="en-GB" sz="2000" dirty="0"/>
              <a:t>60 member companies (33 in June 2014)</a:t>
            </a:r>
          </a:p>
          <a:p>
            <a:pPr lvl="1"/>
            <a:r>
              <a:rPr lang="en-GB" sz="1800" dirty="0"/>
              <a:t>7 universities and research institutes</a:t>
            </a:r>
          </a:p>
          <a:p>
            <a:pPr lvl="1"/>
            <a:r>
              <a:rPr lang="en-GB" sz="1800" dirty="0"/>
              <a:t>Products, materials, services</a:t>
            </a:r>
          </a:p>
          <a:p>
            <a:pPr lvl="1"/>
            <a:r>
              <a:rPr lang="en-GB" sz="1800" dirty="0"/>
              <a:t>Airport industry</a:t>
            </a:r>
          </a:p>
          <a:p>
            <a:endParaRPr lang="nl-BE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68288" y="3370411"/>
            <a:ext cx="8007424" cy="1235115"/>
            <a:chOff x="573309" y="4731545"/>
            <a:chExt cx="8007424" cy="1235115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9880" y="4738659"/>
              <a:ext cx="1964740" cy="1227600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740" y="4739060"/>
              <a:ext cx="2061379" cy="122760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309" y="4738659"/>
              <a:ext cx="1838451" cy="1228001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2240" y="4731545"/>
              <a:ext cx="1848493" cy="1227600"/>
            </a:xfrm>
            <a:prstGeom prst="rect">
              <a:avLst/>
            </a:prstGeom>
          </p:spPr>
        </p:pic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55840744"/>
              </p:ext>
            </p:extLst>
          </p:nvPr>
        </p:nvGraphicFramePr>
        <p:xfrm>
          <a:off x="6012160" y="771550"/>
          <a:ext cx="3024336" cy="26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</p:spTree>
    <p:extLst>
      <p:ext uri="{BB962C8B-B14F-4D97-AF65-F5344CB8AC3E}">
        <p14:creationId xmlns:p14="http://schemas.microsoft.com/office/powerpoint/2010/main" val="31741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Industry</a:t>
            </a:r>
            <a:r>
              <a:rPr lang="nl-BE" dirty="0"/>
              <a:t> in detail</a:t>
            </a:r>
          </a:p>
        </p:txBody>
      </p:sp>
      <p:graphicFrame>
        <p:nvGraphicFramePr>
          <p:cNvPr id="3" name="Chart 7"/>
          <p:cNvGraphicFramePr/>
          <p:nvPr>
            <p:extLst>
              <p:ext uri="{D42A27DB-BD31-4B8C-83A1-F6EECF244321}">
                <p14:modId xmlns:p14="http://schemas.microsoft.com/office/powerpoint/2010/main" val="1468922886"/>
              </p:ext>
            </p:extLst>
          </p:nvPr>
        </p:nvGraphicFramePr>
        <p:xfrm>
          <a:off x="314295" y="1324942"/>
          <a:ext cx="6333644" cy="311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472" y="1923678"/>
            <a:ext cx="2106707" cy="19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11"/>
          <p:cNvGraphicFramePr/>
          <p:nvPr>
            <p:extLst>
              <p:ext uri="{D42A27DB-BD31-4B8C-83A1-F6EECF244321}">
                <p14:modId xmlns:p14="http://schemas.microsoft.com/office/powerpoint/2010/main" val="2002079786"/>
              </p:ext>
            </p:extLst>
          </p:nvPr>
        </p:nvGraphicFramePr>
        <p:xfrm>
          <a:off x="3635896" y="1396950"/>
          <a:ext cx="5126284" cy="278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1403648" y="1081431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1C75BC"/>
                </a:solidFill>
              </a:rPr>
              <a:t>Turnover	        </a:t>
            </a:r>
            <a:r>
              <a:rPr lang="nl-BE" sz="3200" dirty="0" err="1">
                <a:solidFill>
                  <a:srgbClr val="1C75BC"/>
                </a:solidFill>
              </a:rPr>
              <a:t>Employment</a:t>
            </a:r>
            <a:endParaRPr lang="nl-BE" sz="3200" dirty="0">
              <a:solidFill>
                <a:srgbClr val="1C75B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</p:spTree>
    <p:extLst>
      <p:ext uri="{BB962C8B-B14F-4D97-AF65-F5344CB8AC3E}">
        <p14:creationId xmlns:p14="http://schemas.microsoft.com/office/powerpoint/2010/main" val="2428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3568" y="307580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C75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Since December 2016 – </a:t>
            </a:r>
            <a:r>
              <a:rPr lang="en-GB" sz="2000" dirty="0" smtClean="0">
                <a:solidFill>
                  <a:srgbClr val="00B0F0"/>
                </a:solidFill>
              </a:rPr>
              <a:t>Working group </a:t>
            </a:r>
            <a:r>
              <a:rPr lang="en-GB" sz="2000" dirty="0" smtClean="0"/>
              <a:t>for Research &amp; Development within FLAG – Facilitator for future collaborations 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347614"/>
            <a:ext cx="433377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Existing</a:t>
            </a:r>
            <a:r>
              <a:rPr lang="nl-BE" dirty="0"/>
              <a:t> cooperation – Esterline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24" y="1063229"/>
            <a:ext cx="6637953" cy="35468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</p:spTree>
    <p:extLst>
      <p:ext uri="{BB962C8B-B14F-4D97-AF65-F5344CB8AC3E}">
        <p14:creationId xmlns:p14="http://schemas.microsoft.com/office/powerpoint/2010/main" val="14947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Existing</a:t>
            </a:r>
            <a:r>
              <a:rPr lang="nl-BE" dirty="0"/>
              <a:t> cooperation – Siemens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38630"/>
            <a:ext cx="7056784" cy="36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Existing</a:t>
            </a:r>
            <a:r>
              <a:rPr lang="nl-BE" dirty="0"/>
              <a:t> cooperation – Siemens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China-Belgium Innovation Dialogue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921773"/>
            <a:ext cx="7128792" cy="36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16.9_20151118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Presentatie16.9_20151118</Template>
  <TotalTime>287</TotalTime>
  <Words>354</Words>
  <Application>Microsoft Office PowerPoint</Application>
  <PresentationFormat>On-screen Show (16:9)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Presentatie16.9_20151118</vt:lpstr>
      <vt:lpstr>The Flemish Aerospace Group (FLAG) and success stories of research and development in the Flemish aviation sector.</vt:lpstr>
      <vt:lpstr>Geography</vt:lpstr>
      <vt:lpstr>FLAG Flemish Aerospace Group</vt:lpstr>
      <vt:lpstr>Key numbers of our members</vt:lpstr>
      <vt:lpstr>Industry in detail</vt:lpstr>
      <vt:lpstr>PowerPoint Presentation</vt:lpstr>
      <vt:lpstr>Existing cooperation – Esterline</vt:lpstr>
      <vt:lpstr>Existing cooperation – Siemens</vt:lpstr>
      <vt:lpstr>Existing cooperation – Siemens</vt:lpstr>
      <vt:lpstr>Existing cooperation – Siemens</vt:lpstr>
      <vt:lpstr>Academic aviation research</vt:lpstr>
      <vt:lpstr>Examples from the  University of Leuven (KU Leuven)</vt:lpstr>
      <vt:lpstr>PowerPoint Presentation</vt:lpstr>
      <vt:lpstr>PowerPoint Presentation</vt:lpstr>
      <vt:lpstr>PowerPoint Presentation</vt:lpstr>
      <vt:lpstr>PowerPoint Presentation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Aviation industry in Flanders</dc:title>
  <dc:creator>kris.vanderplas</dc:creator>
  <cp:lastModifiedBy>DECADT Brigitte</cp:lastModifiedBy>
  <cp:revision>28</cp:revision>
  <dcterms:created xsi:type="dcterms:W3CDTF">2016-04-11T09:06:23Z</dcterms:created>
  <dcterms:modified xsi:type="dcterms:W3CDTF">2017-03-28T07:43:29Z</dcterms:modified>
</cp:coreProperties>
</file>